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7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5/8/2020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5/8/2020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5/8/2020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2581E-58E2-451A-B4DA-39B6FCF8509D}"/>
              </a:ext>
            </a:extLst>
          </p:cNvPr>
          <p:cNvSpPr>
            <a:spLocks noGrp="1"/>
          </p:cNvSpPr>
          <p:nvPr>
            <p:ph type="ctrTitle"/>
          </p:nvPr>
        </p:nvSpPr>
        <p:spPr/>
        <p:txBody>
          <a:bodyPr/>
          <a:lstStyle/>
          <a:p>
            <a:pPr algn="ctr"/>
            <a:r>
              <a:rPr lang="en-US" dirty="0">
                <a:solidFill>
                  <a:schemeClr val="tx1"/>
                </a:solidFill>
              </a:rPr>
              <a:t>PERSUASIVE SPEECH</a:t>
            </a:r>
          </a:p>
        </p:txBody>
      </p:sp>
      <p:sp>
        <p:nvSpPr>
          <p:cNvPr id="3" name="Subtitle 2">
            <a:extLst>
              <a:ext uri="{FF2B5EF4-FFF2-40B4-BE49-F238E27FC236}">
                <a16:creationId xmlns:a16="http://schemas.microsoft.com/office/drawing/2014/main" id="{B1765876-C118-485B-88F9-F77482DD10C0}"/>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414521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624F3-4EDE-4029-B6DD-78585A0B1DFD}"/>
              </a:ext>
            </a:extLst>
          </p:cNvPr>
          <p:cNvSpPr>
            <a:spLocks noGrp="1"/>
          </p:cNvSpPr>
          <p:nvPr>
            <p:ph type="title"/>
          </p:nvPr>
        </p:nvSpPr>
        <p:spPr/>
        <p:txBody>
          <a:bodyPr>
            <a:normAutofit/>
          </a:bodyPr>
          <a:lstStyle/>
          <a:p>
            <a:pPr algn="ctr"/>
            <a:r>
              <a:rPr lang="en-US" sz="6000" dirty="0">
                <a:solidFill>
                  <a:schemeClr val="tx1"/>
                </a:solidFill>
              </a:rPr>
              <a:t>Persuasive speech</a:t>
            </a:r>
          </a:p>
        </p:txBody>
      </p:sp>
      <p:sp>
        <p:nvSpPr>
          <p:cNvPr id="3" name="Content Placeholder 2">
            <a:extLst>
              <a:ext uri="{FF2B5EF4-FFF2-40B4-BE49-F238E27FC236}">
                <a16:creationId xmlns:a16="http://schemas.microsoft.com/office/drawing/2014/main" id="{802BF21E-DE42-443C-BCD7-95F125511F44}"/>
              </a:ext>
            </a:extLst>
          </p:cNvPr>
          <p:cNvSpPr>
            <a:spLocks noGrp="1"/>
          </p:cNvSpPr>
          <p:nvPr>
            <p:ph idx="1"/>
          </p:nvPr>
        </p:nvSpPr>
        <p:spPr/>
        <p:txBody>
          <a:bodyPr/>
          <a:lstStyle/>
          <a:p>
            <a:r>
              <a:rPr lang="en-US" sz="4000" dirty="0"/>
              <a:t>Name: </a:t>
            </a:r>
            <a:r>
              <a:rPr lang="en-US" sz="4000" dirty="0" err="1"/>
              <a:t>Aeisha</a:t>
            </a:r>
            <a:r>
              <a:rPr lang="en-US" sz="4000" dirty="0"/>
              <a:t> Wright</a:t>
            </a:r>
          </a:p>
          <a:p>
            <a:r>
              <a:rPr lang="en-US" sz="4000" dirty="0"/>
              <a:t>Topic: Select your charity carefully</a:t>
            </a:r>
          </a:p>
          <a:p>
            <a:r>
              <a:rPr lang="en-US" sz="4000" dirty="0"/>
              <a:t>General Purpose: To persuade</a:t>
            </a:r>
          </a:p>
          <a:p>
            <a:endParaRPr lang="en-US" sz="4000" dirty="0"/>
          </a:p>
          <a:p>
            <a:endParaRPr lang="en-US" dirty="0"/>
          </a:p>
        </p:txBody>
      </p:sp>
    </p:spTree>
    <p:extLst>
      <p:ext uri="{BB962C8B-B14F-4D97-AF65-F5344CB8AC3E}">
        <p14:creationId xmlns:p14="http://schemas.microsoft.com/office/powerpoint/2010/main" val="1101268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759C1-83A3-4111-A3E7-1BB4EB571F92}"/>
              </a:ext>
            </a:extLst>
          </p:cNvPr>
          <p:cNvSpPr>
            <a:spLocks noGrp="1"/>
          </p:cNvSpPr>
          <p:nvPr>
            <p:ph type="title"/>
          </p:nvPr>
        </p:nvSpPr>
        <p:spPr/>
        <p:txBody>
          <a:bodyPr>
            <a:normAutofit/>
          </a:bodyPr>
          <a:lstStyle/>
          <a:p>
            <a:pPr algn="ctr"/>
            <a:r>
              <a:rPr lang="en-US" sz="6000" dirty="0"/>
              <a:t>Specific Purpose</a:t>
            </a:r>
          </a:p>
        </p:txBody>
      </p:sp>
      <p:sp>
        <p:nvSpPr>
          <p:cNvPr id="3" name="Content Placeholder 2">
            <a:extLst>
              <a:ext uri="{FF2B5EF4-FFF2-40B4-BE49-F238E27FC236}">
                <a16:creationId xmlns:a16="http://schemas.microsoft.com/office/drawing/2014/main" id="{8E30F2B3-079A-4368-B09E-DFED7FABCBE4}"/>
              </a:ext>
            </a:extLst>
          </p:cNvPr>
          <p:cNvSpPr>
            <a:spLocks noGrp="1"/>
          </p:cNvSpPr>
          <p:nvPr>
            <p:ph idx="1"/>
          </p:nvPr>
        </p:nvSpPr>
        <p:spPr/>
        <p:txBody>
          <a:bodyPr>
            <a:normAutofit/>
          </a:bodyPr>
          <a:lstStyle/>
          <a:p>
            <a:r>
              <a:rPr lang="en-US" sz="4000" dirty="0"/>
              <a:t>To persuade the viewers to vigilantly select the charities to which they provide funds.</a:t>
            </a:r>
          </a:p>
        </p:txBody>
      </p:sp>
    </p:spTree>
    <p:extLst>
      <p:ext uri="{BB962C8B-B14F-4D97-AF65-F5344CB8AC3E}">
        <p14:creationId xmlns:p14="http://schemas.microsoft.com/office/powerpoint/2010/main" val="2299407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E6969-1860-433B-B4BF-D0DD509FBCFC}"/>
              </a:ext>
            </a:extLst>
          </p:cNvPr>
          <p:cNvSpPr>
            <a:spLocks noGrp="1"/>
          </p:cNvSpPr>
          <p:nvPr>
            <p:ph type="title"/>
          </p:nvPr>
        </p:nvSpPr>
        <p:spPr/>
        <p:txBody>
          <a:bodyPr>
            <a:normAutofit/>
          </a:bodyPr>
          <a:lstStyle/>
          <a:p>
            <a:pPr algn="ctr"/>
            <a:r>
              <a:rPr lang="en-US" sz="6000" dirty="0">
                <a:solidFill>
                  <a:schemeClr val="accent6">
                    <a:lumMod val="50000"/>
                  </a:schemeClr>
                </a:solidFill>
              </a:rPr>
              <a:t>Introduction</a:t>
            </a:r>
            <a:r>
              <a:rPr lang="en-US" sz="6000" dirty="0">
                <a:solidFill>
                  <a:schemeClr val="tx1"/>
                </a:solidFill>
              </a:rPr>
              <a:t>: </a:t>
            </a:r>
          </a:p>
        </p:txBody>
      </p:sp>
      <p:sp>
        <p:nvSpPr>
          <p:cNvPr id="3" name="Content Placeholder 2">
            <a:extLst>
              <a:ext uri="{FF2B5EF4-FFF2-40B4-BE49-F238E27FC236}">
                <a16:creationId xmlns:a16="http://schemas.microsoft.com/office/drawing/2014/main" id="{7B0DE693-2332-4DB6-8471-778ED648046C}"/>
              </a:ext>
            </a:extLst>
          </p:cNvPr>
          <p:cNvSpPr>
            <a:spLocks noGrp="1"/>
          </p:cNvSpPr>
          <p:nvPr>
            <p:ph idx="1"/>
          </p:nvPr>
        </p:nvSpPr>
        <p:spPr/>
        <p:txBody>
          <a:bodyPr/>
          <a:lstStyle/>
          <a:p>
            <a:r>
              <a:rPr lang="en-US" sz="3200" dirty="0"/>
              <a:t>Hello! I am </a:t>
            </a:r>
            <a:r>
              <a:rPr lang="en-US" sz="3200" dirty="0" err="1"/>
              <a:t>Aeisha</a:t>
            </a:r>
            <a:r>
              <a:rPr lang="en-US" sz="3200" dirty="0"/>
              <a:t> Wright </a:t>
            </a:r>
          </a:p>
          <a:p>
            <a:r>
              <a:rPr lang="en-US" sz="3200" dirty="0"/>
              <a:t>Attention Getter: This is the end of the year and many non-profit organizations raise funds. </a:t>
            </a:r>
          </a:p>
          <a:p>
            <a:r>
              <a:rPr lang="en-US" sz="3200" dirty="0"/>
              <a:t>Based on an article published in the 2013 New York Post, 30% of the annual charity donations were made in December</a:t>
            </a:r>
          </a:p>
          <a:p>
            <a:endParaRPr lang="en-US" dirty="0"/>
          </a:p>
        </p:txBody>
      </p:sp>
    </p:spTree>
    <p:extLst>
      <p:ext uri="{BB962C8B-B14F-4D97-AF65-F5344CB8AC3E}">
        <p14:creationId xmlns:p14="http://schemas.microsoft.com/office/powerpoint/2010/main" val="36108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765AD-45A3-457B-B9BC-A0AB09193EC6}"/>
              </a:ext>
            </a:extLst>
          </p:cNvPr>
          <p:cNvSpPr>
            <a:spLocks noGrp="1"/>
          </p:cNvSpPr>
          <p:nvPr>
            <p:ph type="title"/>
          </p:nvPr>
        </p:nvSpPr>
        <p:spPr/>
        <p:txBody>
          <a:bodyPr>
            <a:normAutofit/>
          </a:bodyPr>
          <a:lstStyle/>
          <a:p>
            <a:pPr algn="ctr"/>
            <a:r>
              <a:rPr lang="en-US" sz="6000" dirty="0">
                <a:solidFill>
                  <a:schemeClr val="accent6">
                    <a:lumMod val="50000"/>
                  </a:schemeClr>
                </a:solidFill>
              </a:rPr>
              <a:t>Thesis Statement</a:t>
            </a:r>
          </a:p>
        </p:txBody>
      </p:sp>
      <p:sp>
        <p:nvSpPr>
          <p:cNvPr id="3" name="Content Placeholder 2">
            <a:extLst>
              <a:ext uri="{FF2B5EF4-FFF2-40B4-BE49-F238E27FC236}">
                <a16:creationId xmlns:a16="http://schemas.microsoft.com/office/drawing/2014/main" id="{E00F0B6B-42E1-4EAB-B4B5-E445722F5197}"/>
              </a:ext>
            </a:extLst>
          </p:cNvPr>
          <p:cNvSpPr>
            <a:spLocks noGrp="1"/>
          </p:cNvSpPr>
          <p:nvPr>
            <p:ph idx="1"/>
          </p:nvPr>
        </p:nvSpPr>
        <p:spPr/>
        <p:txBody>
          <a:bodyPr>
            <a:normAutofit/>
          </a:bodyPr>
          <a:lstStyle/>
          <a:p>
            <a:r>
              <a:rPr lang="en-US" sz="2400" dirty="0"/>
              <a:t>When considering year-end prizes, you should send your donations to organizations that are smaller and more reliable than large organizations like the Red Cross, which make millions of dollars, but don't always use them as expected. </a:t>
            </a:r>
          </a:p>
          <a:p>
            <a:r>
              <a:rPr lang="en-US" sz="2400" dirty="0"/>
              <a:t>Credibility: I have been occupied in charitable activities for years and currently settled in India. I work as an international director for a small organization that runs community development projects, programs for children and youth, and works with schools and orphanages. </a:t>
            </a:r>
          </a:p>
        </p:txBody>
      </p:sp>
    </p:spTree>
    <p:extLst>
      <p:ext uri="{BB962C8B-B14F-4D97-AF65-F5344CB8AC3E}">
        <p14:creationId xmlns:p14="http://schemas.microsoft.com/office/powerpoint/2010/main" val="250319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197DA-7D65-4549-AC60-94CC9D1842DB}"/>
              </a:ext>
            </a:extLst>
          </p:cNvPr>
          <p:cNvSpPr>
            <a:spLocks noGrp="1"/>
          </p:cNvSpPr>
          <p:nvPr>
            <p:ph type="title"/>
          </p:nvPr>
        </p:nvSpPr>
        <p:spPr/>
        <p:txBody>
          <a:bodyPr/>
          <a:lstStyle/>
          <a:p>
            <a:r>
              <a:rPr lang="en-US" dirty="0" err="1"/>
              <a:t>Cont</a:t>
            </a:r>
            <a:r>
              <a:rPr lang="en-US" dirty="0"/>
              <a:t>…</a:t>
            </a:r>
          </a:p>
        </p:txBody>
      </p:sp>
      <p:sp>
        <p:nvSpPr>
          <p:cNvPr id="3" name="Content Placeholder 2">
            <a:extLst>
              <a:ext uri="{FF2B5EF4-FFF2-40B4-BE49-F238E27FC236}">
                <a16:creationId xmlns:a16="http://schemas.microsoft.com/office/drawing/2014/main" id="{C5DB6CC3-0066-4347-BD72-4A32C92C4849}"/>
              </a:ext>
            </a:extLst>
          </p:cNvPr>
          <p:cNvSpPr>
            <a:spLocks noGrp="1"/>
          </p:cNvSpPr>
          <p:nvPr>
            <p:ph idx="1"/>
          </p:nvPr>
        </p:nvSpPr>
        <p:spPr/>
        <p:txBody>
          <a:bodyPr/>
          <a:lstStyle/>
          <a:p>
            <a:r>
              <a:rPr lang="en-US" dirty="0"/>
              <a:t>A related topic to the audience: As you get assaulted with messages, newsletters and phone calls from people who are trying to convince you to give them your hard-earned money, I will give you some advice on how to choose carefully what you will give.</a:t>
            </a:r>
          </a:p>
          <a:p>
            <a:r>
              <a:rPr lang="en-US" dirty="0"/>
              <a:t>Preview body of speech: Let me start by saying why giving to several large and well-known organizations is not the best way to help people. I want to talk about what to look for in an accredited charity, and finally say why the organization I work for is a good alternative.</a:t>
            </a:r>
          </a:p>
          <a:p>
            <a:r>
              <a:rPr lang="en-US" dirty="0"/>
              <a:t>Connective to the body of speech: So what's up with providing for the associations that are easily recognized names and the ones we see everywhere throughout the news at whatever point there's the calamity?</a:t>
            </a:r>
          </a:p>
          <a:p>
            <a:endParaRPr lang="en-US" dirty="0"/>
          </a:p>
        </p:txBody>
      </p:sp>
    </p:spTree>
    <p:extLst>
      <p:ext uri="{BB962C8B-B14F-4D97-AF65-F5344CB8AC3E}">
        <p14:creationId xmlns:p14="http://schemas.microsoft.com/office/powerpoint/2010/main" val="1660618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5C775-04AD-44AD-819B-E4F05450904A}"/>
              </a:ext>
            </a:extLst>
          </p:cNvPr>
          <p:cNvSpPr>
            <a:spLocks noGrp="1"/>
          </p:cNvSpPr>
          <p:nvPr>
            <p:ph type="title"/>
          </p:nvPr>
        </p:nvSpPr>
        <p:spPr/>
        <p:txBody>
          <a:bodyPr>
            <a:normAutofit/>
          </a:bodyPr>
          <a:lstStyle/>
          <a:p>
            <a:pPr algn="ctr"/>
            <a:r>
              <a:rPr lang="en-US" sz="6000" dirty="0"/>
              <a:t>Cont.…</a:t>
            </a:r>
          </a:p>
        </p:txBody>
      </p:sp>
      <p:sp>
        <p:nvSpPr>
          <p:cNvPr id="3" name="Content Placeholder 2">
            <a:extLst>
              <a:ext uri="{FF2B5EF4-FFF2-40B4-BE49-F238E27FC236}">
                <a16:creationId xmlns:a16="http://schemas.microsoft.com/office/drawing/2014/main" id="{DE3EAFFE-EC88-419F-BEE6-FFC145E473FD}"/>
              </a:ext>
            </a:extLst>
          </p:cNvPr>
          <p:cNvSpPr>
            <a:spLocks noGrp="1"/>
          </p:cNvSpPr>
          <p:nvPr>
            <p:ph idx="1"/>
          </p:nvPr>
        </p:nvSpPr>
        <p:spPr/>
        <p:txBody>
          <a:bodyPr>
            <a:normAutofit lnSpcReduction="10000"/>
          </a:bodyPr>
          <a:lstStyle/>
          <a:p>
            <a:r>
              <a:rPr lang="en-US" dirty="0"/>
              <a:t>First Main Point: Let's glance at the Red Cross for instance. </a:t>
            </a:r>
          </a:p>
          <a:p>
            <a:r>
              <a:rPr lang="en-US" dirty="0"/>
              <a:t>Sub point: They become too big to be effective.</a:t>
            </a:r>
          </a:p>
          <a:p>
            <a:r>
              <a:rPr lang="en-US" dirty="0"/>
              <a:t>- Supporting material: In response to the 2010 Haiti earthquake, the Red Cross garnered far more aid than other organizations. In fact, approximately half a billion dollars was given to the Red Cross. However, according to a 2015 study by ProPublica and NPR, the Red Cross was reluctant to manage this money effectively. The Red Cross usually charges 9% for their overhead, which is a lot. Because the Red Cross was not well equipped to run a project of this size, a huge segment of the assets wound up being re-conceded to different associations, who each took out some for their overhead expenses also.</a:t>
            </a:r>
          </a:p>
          <a:p>
            <a:r>
              <a:rPr lang="en-US" dirty="0"/>
              <a:t>Sub point: The Red Cross got more than 3 Billion dollars in contributions in 2015, however over a large portion of a million dollars went for the CEO's compensation</a:t>
            </a:r>
          </a:p>
          <a:p>
            <a:endParaRPr lang="en-US" dirty="0"/>
          </a:p>
        </p:txBody>
      </p:sp>
    </p:spTree>
    <p:extLst>
      <p:ext uri="{BB962C8B-B14F-4D97-AF65-F5344CB8AC3E}">
        <p14:creationId xmlns:p14="http://schemas.microsoft.com/office/powerpoint/2010/main" val="51491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9C012-042C-48BA-90F5-D057B60EBDD2}"/>
              </a:ext>
            </a:extLst>
          </p:cNvPr>
          <p:cNvSpPr>
            <a:spLocks noGrp="1"/>
          </p:cNvSpPr>
          <p:nvPr>
            <p:ph type="title"/>
          </p:nvPr>
        </p:nvSpPr>
        <p:spPr/>
        <p:txBody>
          <a:bodyPr>
            <a:normAutofit/>
          </a:bodyPr>
          <a:lstStyle/>
          <a:p>
            <a:pPr algn="ctr"/>
            <a:r>
              <a:rPr lang="en-US" sz="6000" dirty="0"/>
              <a:t>Cont.….</a:t>
            </a:r>
          </a:p>
        </p:txBody>
      </p:sp>
      <p:sp>
        <p:nvSpPr>
          <p:cNvPr id="3" name="Content Placeholder 2">
            <a:extLst>
              <a:ext uri="{FF2B5EF4-FFF2-40B4-BE49-F238E27FC236}">
                <a16:creationId xmlns:a16="http://schemas.microsoft.com/office/drawing/2014/main" id="{30B0C4A9-20FF-4331-A239-1F0C84BDB994}"/>
              </a:ext>
            </a:extLst>
          </p:cNvPr>
          <p:cNvSpPr>
            <a:spLocks noGrp="1"/>
          </p:cNvSpPr>
          <p:nvPr>
            <p:ph idx="1"/>
          </p:nvPr>
        </p:nvSpPr>
        <p:spPr/>
        <p:txBody>
          <a:bodyPr>
            <a:normAutofit lnSpcReduction="10000"/>
          </a:bodyPr>
          <a:lstStyle/>
          <a:p>
            <a:r>
              <a:rPr lang="en-US" dirty="0"/>
              <a:t>- Supporting material: As per the site, charitynavigator.org, Gail J. McGovern, the American Red Cross' leader, and CEO was paid $517,364 that year.</a:t>
            </a:r>
          </a:p>
          <a:p>
            <a:r>
              <a:rPr lang="en-US" dirty="0"/>
              <a:t>Sub point: Sometimes they seem more interested in organizing shows than in real releases.</a:t>
            </a:r>
          </a:p>
          <a:p>
            <a:r>
              <a:rPr lang="en-US" dirty="0"/>
              <a:t>- Supporting material: Investigations of the Red Cross's response to the storms of Isaac and Sandy also carried out by ProPublica and NPR in 2014 have identified a number of proven cases. In one case, a truck driver reported that a Red Cross officer had instructed eighty trucks and emergency vehicles to be completely empty or filled with snacks. According to the driver, the volunteers were told to drive and it looked as if they were helping in a disaster. The same investigation also mentions cases during Sandy Super storm where coverage of emergency aid was sent as background for the Red Cross press conference.</a:t>
            </a:r>
          </a:p>
          <a:p>
            <a:endParaRPr lang="en-US" dirty="0"/>
          </a:p>
        </p:txBody>
      </p:sp>
    </p:spTree>
    <p:extLst>
      <p:ext uri="{BB962C8B-B14F-4D97-AF65-F5344CB8AC3E}">
        <p14:creationId xmlns:p14="http://schemas.microsoft.com/office/powerpoint/2010/main" val="3403852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22FEC-1913-4F71-B470-25C907BC88C4}"/>
              </a:ext>
            </a:extLst>
          </p:cNvPr>
          <p:cNvSpPr>
            <a:spLocks noGrp="1"/>
          </p:cNvSpPr>
          <p:nvPr>
            <p:ph type="title"/>
          </p:nvPr>
        </p:nvSpPr>
        <p:spPr/>
        <p:txBody>
          <a:bodyPr>
            <a:normAutofit/>
          </a:bodyPr>
          <a:lstStyle/>
          <a:p>
            <a:pPr algn="ctr"/>
            <a:r>
              <a:rPr lang="en-US" sz="6000" dirty="0"/>
              <a:t>Cont.…</a:t>
            </a:r>
          </a:p>
        </p:txBody>
      </p:sp>
      <p:sp>
        <p:nvSpPr>
          <p:cNvPr id="3" name="Content Placeholder 2">
            <a:extLst>
              <a:ext uri="{FF2B5EF4-FFF2-40B4-BE49-F238E27FC236}">
                <a16:creationId xmlns:a16="http://schemas.microsoft.com/office/drawing/2014/main" id="{D781818F-C4F1-4358-B3E6-45190C70CE20}"/>
              </a:ext>
            </a:extLst>
          </p:cNvPr>
          <p:cNvSpPr>
            <a:spLocks noGrp="1"/>
          </p:cNvSpPr>
          <p:nvPr>
            <p:ph idx="1"/>
          </p:nvPr>
        </p:nvSpPr>
        <p:spPr/>
        <p:txBody>
          <a:bodyPr/>
          <a:lstStyle/>
          <a:p>
            <a:r>
              <a:rPr lang="en-US" dirty="0"/>
              <a:t>Connective to the body of speech: Based on the National Center for Charitable Statistics, there are more than 1.5 million non-profit organizations. How do you find the good ones?</a:t>
            </a:r>
          </a:p>
          <a:p>
            <a:r>
              <a:rPr lang="en-US" dirty="0"/>
              <a:t>2nd Main Point: Search for an association that is equipped for fund-raising with great promoting, however one that can likewise utilize the cash proficiently and successfully.</a:t>
            </a:r>
          </a:p>
          <a:p>
            <a:r>
              <a:rPr lang="en-US" dirty="0"/>
              <a:t>Sub point: The large associations have all around oiled marketing and gathering machines for fundraising. Yet, a central issue to solicit is, "What level of my contribution does it take to pay for that?"</a:t>
            </a:r>
          </a:p>
          <a:p>
            <a:r>
              <a:rPr lang="en-US" dirty="0"/>
              <a:t>Supporting material: A general dependable guideline is that an association ought to go through 10% or less of cash raised on fundraising and expense for administration. </a:t>
            </a:r>
          </a:p>
        </p:txBody>
      </p:sp>
    </p:spTree>
    <p:extLst>
      <p:ext uri="{BB962C8B-B14F-4D97-AF65-F5344CB8AC3E}">
        <p14:creationId xmlns:p14="http://schemas.microsoft.com/office/powerpoint/2010/main" val="1542061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63415-148B-4281-BFB2-0DCA508EFD72}"/>
              </a:ext>
            </a:extLst>
          </p:cNvPr>
          <p:cNvSpPr>
            <a:spLocks noGrp="1"/>
          </p:cNvSpPr>
          <p:nvPr>
            <p:ph type="title"/>
          </p:nvPr>
        </p:nvSpPr>
        <p:spPr/>
        <p:txBody>
          <a:bodyPr/>
          <a:lstStyle/>
          <a:p>
            <a:pPr algn="ctr"/>
            <a:r>
              <a:rPr lang="en-US" dirty="0">
                <a:solidFill>
                  <a:schemeClr val="accent6">
                    <a:lumMod val="50000"/>
                  </a:schemeClr>
                </a:solidFill>
              </a:rPr>
              <a:t>Cont.… </a:t>
            </a:r>
          </a:p>
        </p:txBody>
      </p:sp>
      <p:sp>
        <p:nvSpPr>
          <p:cNvPr id="3" name="Content Placeholder 2">
            <a:extLst>
              <a:ext uri="{FF2B5EF4-FFF2-40B4-BE49-F238E27FC236}">
                <a16:creationId xmlns:a16="http://schemas.microsoft.com/office/drawing/2014/main" id="{2D0C4339-0461-48C0-B937-EB8C3ED7548C}"/>
              </a:ext>
            </a:extLst>
          </p:cNvPr>
          <p:cNvSpPr>
            <a:spLocks noGrp="1"/>
          </p:cNvSpPr>
          <p:nvPr>
            <p:ph idx="1"/>
          </p:nvPr>
        </p:nvSpPr>
        <p:spPr/>
        <p:txBody>
          <a:bodyPr/>
          <a:lstStyle/>
          <a:p>
            <a:r>
              <a:rPr lang="en-US" dirty="0"/>
              <a:t>- Supporting material: Contrarily, does the organization have employees abroad? Is the staff mostly composed of foreigners or locals? </a:t>
            </a:r>
          </a:p>
          <a:p>
            <a:r>
              <a:rPr lang="en-US" dirty="0"/>
              <a:t>While most organizations need at least a few people from their home countries to oversee projects, many foreign workers bear the cost of using more of your gifts. </a:t>
            </a:r>
          </a:p>
          <a:p>
            <a:r>
              <a:rPr lang="en-US" dirty="0"/>
              <a:t>Often, local workers can work more efficiently and effectively because they already know the culture and language.</a:t>
            </a:r>
          </a:p>
          <a:p>
            <a:r>
              <a:rPr lang="en-US" dirty="0"/>
              <a:t>Connective to the body of speech: And so, I will give some information about my organization. </a:t>
            </a:r>
          </a:p>
        </p:txBody>
      </p:sp>
    </p:spTree>
    <p:extLst>
      <p:ext uri="{BB962C8B-B14F-4D97-AF65-F5344CB8AC3E}">
        <p14:creationId xmlns:p14="http://schemas.microsoft.com/office/powerpoint/2010/main" val="2737857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A9DB9-F9C1-4855-944E-B9606214A264}"/>
              </a:ext>
            </a:extLst>
          </p:cNvPr>
          <p:cNvSpPr>
            <a:spLocks noGrp="1"/>
          </p:cNvSpPr>
          <p:nvPr>
            <p:ph type="title"/>
          </p:nvPr>
        </p:nvSpPr>
        <p:spPr/>
        <p:txBody>
          <a:bodyPr/>
          <a:lstStyle/>
          <a:p>
            <a:pPr algn="ctr"/>
            <a:r>
              <a:rPr lang="en-US" dirty="0"/>
              <a:t>Cont.… </a:t>
            </a:r>
          </a:p>
        </p:txBody>
      </p:sp>
      <p:sp>
        <p:nvSpPr>
          <p:cNvPr id="3" name="Content Placeholder 2">
            <a:extLst>
              <a:ext uri="{FF2B5EF4-FFF2-40B4-BE49-F238E27FC236}">
                <a16:creationId xmlns:a16="http://schemas.microsoft.com/office/drawing/2014/main" id="{991ED184-ED17-444B-A50A-777DFC2B2D1C}"/>
              </a:ext>
            </a:extLst>
          </p:cNvPr>
          <p:cNvSpPr>
            <a:spLocks noGrp="1"/>
          </p:cNvSpPr>
          <p:nvPr>
            <p:ph idx="1"/>
          </p:nvPr>
        </p:nvSpPr>
        <p:spPr/>
        <p:txBody>
          <a:bodyPr/>
          <a:lstStyle/>
          <a:p>
            <a:r>
              <a:rPr lang="en-US" dirty="0"/>
              <a:t>3rd Main Point: For One Life are a small non-profit organization that helps people, organizations and communities through community development projects, projects for children and young people, and through partnerships with schools and orphanages, making it a good choice for your grants.</a:t>
            </a:r>
          </a:p>
          <a:p>
            <a:r>
              <a:rPr lang="en-US" dirty="0"/>
              <a:t>Sub point: We proficiently hold the contributions that we get.</a:t>
            </a:r>
          </a:p>
          <a:p>
            <a:r>
              <a:rPr lang="en-US" dirty="0"/>
              <a:t>- Supporting material: In actual fact, we even eliminate 0% of general costs, really zero. Every year we arrange a fundraiser where we collect enough donations to cover the costs of our organization. </a:t>
            </a:r>
          </a:p>
          <a:p>
            <a:r>
              <a:rPr lang="en-US" dirty="0"/>
              <a:t>For the rest of the year, every dollar imported is fully spent on the intended project.</a:t>
            </a:r>
          </a:p>
          <a:p>
            <a:r>
              <a:rPr lang="en-US" dirty="0"/>
              <a:t>Sub point:  The overhead costs are short for us</a:t>
            </a:r>
          </a:p>
          <a:p>
            <a:endParaRPr lang="en-US" dirty="0"/>
          </a:p>
        </p:txBody>
      </p:sp>
    </p:spTree>
    <p:extLst>
      <p:ext uri="{BB962C8B-B14F-4D97-AF65-F5344CB8AC3E}">
        <p14:creationId xmlns:p14="http://schemas.microsoft.com/office/powerpoint/2010/main" val="2389293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7184F-2EA2-4E88-9B87-A5AF66981A8D}"/>
              </a:ext>
            </a:extLst>
          </p:cNvPr>
          <p:cNvSpPr>
            <a:spLocks noGrp="1"/>
          </p:cNvSpPr>
          <p:nvPr>
            <p:ph type="title"/>
          </p:nvPr>
        </p:nvSpPr>
        <p:spPr/>
        <p:txBody>
          <a:bodyPr>
            <a:normAutofit/>
          </a:bodyPr>
          <a:lstStyle/>
          <a:p>
            <a:pPr algn="ctr"/>
            <a:r>
              <a:rPr lang="en-US" sz="6000" dirty="0">
                <a:solidFill>
                  <a:schemeClr val="accent6">
                    <a:lumMod val="50000"/>
                  </a:schemeClr>
                </a:solidFill>
              </a:rPr>
              <a:t>Cont.…</a:t>
            </a:r>
          </a:p>
        </p:txBody>
      </p:sp>
      <p:sp>
        <p:nvSpPr>
          <p:cNvPr id="3" name="Content Placeholder 2">
            <a:extLst>
              <a:ext uri="{FF2B5EF4-FFF2-40B4-BE49-F238E27FC236}">
                <a16:creationId xmlns:a16="http://schemas.microsoft.com/office/drawing/2014/main" id="{17AB3E85-69AC-4312-A1C8-2673FCB7FC83}"/>
              </a:ext>
            </a:extLst>
          </p:cNvPr>
          <p:cNvSpPr>
            <a:spLocks noGrp="1"/>
          </p:cNvSpPr>
          <p:nvPr>
            <p:ph idx="1"/>
          </p:nvPr>
        </p:nvSpPr>
        <p:spPr/>
        <p:txBody>
          <a:bodyPr/>
          <a:lstStyle/>
          <a:p>
            <a:r>
              <a:rPr lang="en-US" dirty="0"/>
              <a:t> Supporting material: We have no paid staff in the United States, our staffs are totally volunteer.</a:t>
            </a:r>
          </a:p>
          <a:p>
            <a:r>
              <a:rPr lang="en-US" dirty="0"/>
              <a:t> Therefore, we can do what I just referenced – send the whole cash we get straightforwardly to help ventures. After the ongoing Hurricane in Haiti, we collected enough cash to modify five houses in a cultivating network that different associations never came to. </a:t>
            </a:r>
          </a:p>
          <a:p>
            <a:r>
              <a:rPr lang="en-US" dirty="0"/>
              <a:t>Certainly, five is certainly not a major number, however five families who had no other wellspring of help, presently have houses. What's more, each and every money that was given for that venture went straightforwardly to construct those houses.</a:t>
            </a:r>
          </a:p>
          <a:p>
            <a:r>
              <a:rPr lang="en-US" dirty="0"/>
              <a:t>Connective to the body of speech: Those are only a couple of instances of what separates our association.</a:t>
            </a:r>
          </a:p>
          <a:p>
            <a:endParaRPr lang="en-US" dirty="0"/>
          </a:p>
        </p:txBody>
      </p:sp>
    </p:spTree>
    <p:extLst>
      <p:ext uri="{BB962C8B-B14F-4D97-AF65-F5344CB8AC3E}">
        <p14:creationId xmlns:p14="http://schemas.microsoft.com/office/powerpoint/2010/main" val="3780918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E2BAB-4F09-4C1A-B3CA-4C6226296D48}"/>
              </a:ext>
            </a:extLst>
          </p:cNvPr>
          <p:cNvSpPr>
            <a:spLocks noGrp="1"/>
          </p:cNvSpPr>
          <p:nvPr>
            <p:ph type="title"/>
          </p:nvPr>
        </p:nvSpPr>
        <p:spPr/>
        <p:txBody>
          <a:bodyPr>
            <a:normAutofit/>
          </a:bodyPr>
          <a:lstStyle/>
          <a:p>
            <a:pPr algn="ctr"/>
            <a:r>
              <a:rPr lang="en-US" sz="6000" dirty="0">
                <a:solidFill>
                  <a:schemeClr val="accent6">
                    <a:lumMod val="50000"/>
                  </a:schemeClr>
                </a:solidFill>
              </a:rPr>
              <a:t>conclusion</a:t>
            </a:r>
          </a:p>
        </p:txBody>
      </p:sp>
      <p:sp>
        <p:nvSpPr>
          <p:cNvPr id="3" name="Content Placeholder 2">
            <a:extLst>
              <a:ext uri="{FF2B5EF4-FFF2-40B4-BE49-F238E27FC236}">
                <a16:creationId xmlns:a16="http://schemas.microsoft.com/office/drawing/2014/main" id="{199890BC-F83C-4C38-98AA-3580403002FC}"/>
              </a:ext>
            </a:extLst>
          </p:cNvPr>
          <p:cNvSpPr>
            <a:spLocks noGrp="1"/>
          </p:cNvSpPr>
          <p:nvPr>
            <p:ph idx="1"/>
          </p:nvPr>
        </p:nvSpPr>
        <p:spPr/>
        <p:txBody>
          <a:bodyPr/>
          <a:lstStyle/>
          <a:p>
            <a:r>
              <a:rPr lang="en-US" dirty="0"/>
              <a:t>The prepared audience for ending: So as you think about your year's end giving, pick the profiting association cautiously.</a:t>
            </a:r>
          </a:p>
          <a:p>
            <a:r>
              <a:rPr lang="en-US" dirty="0"/>
              <a:t>Reinforced central idea/thesis: There are many large organizations like the Red Cross and others that collect millions or even billions of dollars every year, but don't spend as proficiently or successfully as possible.</a:t>
            </a:r>
          </a:p>
          <a:p>
            <a:r>
              <a:rPr lang="en-US" dirty="0"/>
              <a:t>Vivid ending: My organization is directly involved every day in influencing the lives of disadvantaged people. We offer work through our community development initiatives. We give young people in disadvantaged areas the opportunity to develop and demonstrate their skills, and we offer new buildings for schools and homes for children in need in remote and neglected areas in the world. You can learn more about this organization and donate online at www.foronelife.org.</a:t>
            </a:r>
          </a:p>
          <a:p>
            <a:endParaRPr lang="en-US" dirty="0"/>
          </a:p>
        </p:txBody>
      </p:sp>
    </p:spTree>
    <p:extLst>
      <p:ext uri="{BB962C8B-B14F-4D97-AF65-F5344CB8AC3E}">
        <p14:creationId xmlns:p14="http://schemas.microsoft.com/office/powerpoint/2010/main" val="2000245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6DAE3-5EEC-4EB8-B752-097D053B9D45}"/>
              </a:ext>
            </a:extLst>
          </p:cNvPr>
          <p:cNvSpPr>
            <a:spLocks noGrp="1"/>
          </p:cNvSpPr>
          <p:nvPr>
            <p:ph type="title"/>
          </p:nvPr>
        </p:nvSpPr>
        <p:spPr/>
        <p:txBody>
          <a:bodyPr>
            <a:normAutofit/>
          </a:bodyPr>
          <a:lstStyle/>
          <a:p>
            <a:pPr algn="ctr"/>
            <a:r>
              <a:rPr lang="en-US" sz="6000" dirty="0">
                <a:solidFill>
                  <a:schemeClr val="accent6">
                    <a:lumMod val="50000"/>
                  </a:schemeClr>
                </a:solidFill>
              </a:rPr>
              <a:t>References</a:t>
            </a:r>
            <a:r>
              <a:rPr lang="en-US" sz="6000" dirty="0">
                <a:solidFill>
                  <a:schemeClr val="tx1"/>
                </a:solidFill>
              </a:rPr>
              <a:t> </a:t>
            </a:r>
          </a:p>
        </p:txBody>
      </p:sp>
      <p:sp>
        <p:nvSpPr>
          <p:cNvPr id="3" name="Content Placeholder 2">
            <a:extLst>
              <a:ext uri="{FF2B5EF4-FFF2-40B4-BE49-F238E27FC236}">
                <a16:creationId xmlns:a16="http://schemas.microsoft.com/office/drawing/2014/main" id="{D483FC47-1085-44D3-832A-85449D34C53A}"/>
              </a:ext>
            </a:extLst>
          </p:cNvPr>
          <p:cNvSpPr>
            <a:spLocks noGrp="1"/>
          </p:cNvSpPr>
          <p:nvPr>
            <p:ph idx="1"/>
          </p:nvPr>
        </p:nvSpPr>
        <p:spPr/>
        <p:txBody>
          <a:bodyPr>
            <a:normAutofit fontScale="92500" lnSpcReduction="10000"/>
          </a:bodyPr>
          <a:lstStyle/>
          <a:p>
            <a:r>
              <a:rPr lang="en-US" dirty="0"/>
              <a:t>Charity Navigator - Rating for American Red Cross. (2015). Retrieved from https://www.charitynavigator.org/index.cfm?bay=search.summary&amp;orgid=3277 </a:t>
            </a:r>
          </a:p>
          <a:p>
            <a:r>
              <a:rPr lang="en-US" dirty="0"/>
              <a:t>Elliot, J., </a:t>
            </a:r>
            <a:r>
              <a:rPr lang="en-US" dirty="0" err="1"/>
              <a:t>Eisinger</a:t>
            </a:r>
            <a:r>
              <a:rPr lang="en-US" dirty="0"/>
              <a:t>, J. &amp; Sullivan, L. (2014, October 29). The Red Cross’ Secret Disaster. Retrieved from https://www.propublica.org/article/the-red-cross-secret-disaster</a:t>
            </a:r>
          </a:p>
          <a:p>
            <a:r>
              <a:rPr lang="en-US" dirty="0"/>
              <a:t>Elliott, J., &amp; Sullivan, L. (2015, June 3). How the Red Cross Raised Half a Billion Dollars for Haiti ¬and Built Six Homes. Retrieved from https://www.propublica.org/article/how-the-red-cross-raised-half-a-billion-dollars-for-haiti-and-built-6-homes </a:t>
            </a:r>
          </a:p>
          <a:p>
            <a:r>
              <a:rPr lang="en-US" dirty="0" err="1"/>
              <a:t>Levinsohn</a:t>
            </a:r>
            <a:r>
              <a:rPr lang="en-US" dirty="0"/>
              <a:t>, J. (2013, December 21). 30% of annual charitable donations made in Dec. New York Post. Retrieved from http://nypost.com/2013/12/21/30-of-annual-charitable-donations-made-in-dec/ </a:t>
            </a:r>
          </a:p>
          <a:p>
            <a:r>
              <a:rPr lang="en-US" dirty="0"/>
              <a:t>Quick Facts About Nonprofits. (n.d.). </a:t>
            </a:r>
            <a:r>
              <a:rPr lang="en-US"/>
              <a:t>Retrieved from http://nccs.urban.org/statistics/quickfacts.cfm </a:t>
            </a:r>
          </a:p>
          <a:p>
            <a:endParaRPr lang="en-US"/>
          </a:p>
        </p:txBody>
      </p:sp>
    </p:spTree>
    <p:extLst>
      <p:ext uri="{BB962C8B-B14F-4D97-AF65-F5344CB8AC3E}">
        <p14:creationId xmlns:p14="http://schemas.microsoft.com/office/powerpoint/2010/main" val="284050961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24</TotalTime>
  <Words>1465</Words>
  <Application>Microsoft Office PowerPoint</Application>
  <PresentationFormat>Widescreen</PresentationFormat>
  <Paragraphs>58</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Trebuchet MS</vt:lpstr>
      <vt:lpstr>Wingdings 3</vt:lpstr>
      <vt:lpstr>Facet</vt:lpstr>
      <vt:lpstr>PERSUASIVE SPEECH</vt:lpstr>
      <vt:lpstr>Persuasive speech</vt:lpstr>
      <vt:lpstr>Specific Purpose</vt:lpstr>
      <vt:lpstr>Introduction: </vt:lpstr>
      <vt:lpstr>Thesis Statement</vt:lpstr>
      <vt:lpstr>Cont…</vt:lpstr>
      <vt:lpstr>Cont.…</vt:lpstr>
      <vt:lpstr>Cont.….</vt:lpstr>
      <vt:lpstr>Cont.…</vt:lpstr>
      <vt:lpstr>Cont.… </vt:lpstr>
      <vt:lpstr>Cont.… </vt:lpstr>
      <vt:lpstr>Cont.…</vt:lpstr>
      <vt:lpstr>conclusion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PERSUASIVE SPEECH</dc:title>
  <dc:creator>user</dc:creator>
  <cp:lastModifiedBy>user</cp:lastModifiedBy>
  <cp:revision>4</cp:revision>
  <dcterms:created xsi:type="dcterms:W3CDTF">2020-05-08T09:43:40Z</dcterms:created>
  <dcterms:modified xsi:type="dcterms:W3CDTF">2020-05-08T15:03:16Z</dcterms:modified>
</cp:coreProperties>
</file>